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5" r:id="rId1"/>
  </p:sldMasterIdLst>
  <p:sldIdLst>
    <p:sldId id="256" r:id="rId2"/>
    <p:sldId id="257" r:id="rId3"/>
    <p:sldId id="258" r:id="rId4"/>
    <p:sldId id="261" r:id="rId5"/>
    <p:sldId id="262" r:id="rId6"/>
    <p:sldId id="265" r:id="rId7"/>
    <p:sldId id="266" r:id="rId8"/>
    <p:sldId id="267" r:id="rId9"/>
    <p:sldId id="268" r:id="rId10"/>
    <p:sldId id="269" r:id="rId11"/>
    <p:sldId id="281" r:id="rId12"/>
    <p:sldId id="271" r:id="rId13"/>
    <p:sldId id="273" r:id="rId14"/>
    <p:sldId id="274" r:id="rId15"/>
    <p:sldId id="275" r:id="rId16"/>
    <p:sldId id="276" r:id="rId17"/>
    <p:sldId id="277" r:id="rId18"/>
    <p:sldId id="278" r:id="rId19"/>
    <p:sldId id="280" r:id="rId20"/>
    <p:sldId id="27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37"/>
  </p:normalViewPr>
  <p:slideViewPr>
    <p:cSldViewPr snapToGrid="0">
      <p:cViewPr varScale="1">
        <p:scale>
          <a:sx n="86" d="100"/>
          <a:sy n="86" d="100"/>
        </p:scale>
        <p:origin x="5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A4C8C378-38A3-A74E-9AA4-1BA72380EBA1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4C7A1FD-2C8D-E64E-A42B-795BDC0B4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261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8C378-38A3-A74E-9AA4-1BA72380EBA1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7A1FD-2C8D-E64E-A42B-795BDC0B4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23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4C8C378-38A3-A74E-9AA4-1BA72380EBA1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4C7A1FD-2C8D-E64E-A42B-795BDC0B4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06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8C378-38A3-A74E-9AA4-1BA72380EBA1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7A1FD-2C8D-E64E-A42B-795BDC0B4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520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4C8C378-38A3-A74E-9AA4-1BA72380EBA1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4C7A1FD-2C8D-E64E-A42B-795BDC0B4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3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4C8C378-38A3-A74E-9AA4-1BA72380EBA1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4C7A1FD-2C8D-E64E-A42B-795BDC0B4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633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4C8C378-38A3-A74E-9AA4-1BA72380EBA1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4C7A1FD-2C8D-E64E-A42B-795BDC0B4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71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8C378-38A3-A74E-9AA4-1BA72380EBA1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7A1FD-2C8D-E64E-A42B-795BDC0B4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970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4C8C378-38A3-A74E-9AA4-1BA72380EBA1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84C7A1FD-2C8D-E64E-A42B-795BDC0B4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552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8C378-38A3-A74E-9AA4-1BA72380EBA1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7A1FD-2C8D-E64E-A42B-795BDC0B4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54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4C8C378-38A3-A74E-9AA4-1BA72380EBA1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84C7A1FD-2C8D-E64E-A42B-795BDC0B4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9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8C378-38A3-A74E-9AA4-1BA72380EBA1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7A1FD-2C8D-E64E-A42B-795BDC0B4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23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82B729-3520-FC22-E42E-50C613FA46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Занятие</a:t>
            </a:r>
            <a:r>
              <a:rPr lang="ru-RU" smtClean="0"/>
              <a:t> </a:t>
            </a:r>
            <a:r>
              <a:rPr lang="ru-RU" dirty="0"/>
              <a:t>по внеурочной деятельности «Грамотный читатель»</a:t>
            </a:r>
            <a:br>
              <a:rPr lang="ru-RU" dirty="0"/>
            </a:br>
            <a:r>
              <a:rPr lang="ru-RU" dirty="0"/>
              <a:t>3 класс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88C2ED-12A0-ADE0-95C4-DC477AA259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Подготовила: учитель начальных классов</a:t>
            </a:r>
          </a:p>
          <a:p>
            <a:r>
              <a:rPr lang="ru-RU" dirty="0" err="1"/>
              <a:t>Рудайте</a:t>
            </a:r>
            <a:r>
              <a:rPr lang="ru-RU" dirty="0"/>
              <a:t> Рута </a:t>
            </a:r>
            <a:r>
              <a:rPr lang="ru-RU" dirty="0" err="1"/>
              <a:t>Видо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4458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445A9E-5F3C-75B1-D8A3-8F7F1C03B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801EDAF3-C939-F2DF-5193-D0C855A8FCF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23669312"/>
              </p:ext>
            </p:extLst>
          </p:nvPr>
        </p:nvGraphicFramePr>
        <p:xfrm>
          <a:off x="0" y="0"/>
          <a:ext cx="12192000" cy="6857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673254224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455814977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47673034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358789754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071535866"/>
                    </a:ext>
                  </a:extLst>
                </a:gridCol>
              </a:tblGrid>
              <a:tr h="1086795">
                <a:tc>
                  <a:txBody>
                    <a:bodyPr/>
                    <a:lstStyle/>
                    <a:p>
                      <a:r>
                        <a:rPr lang="ru-RU" sz="2400" kern="100" dirty="0">
                          <a:effectLst/>
                        </a:rPr>
                        <a:t>Именительный падеж</a:t>
                      </a:r>
                      <a:endParaRPr lang="ru-RU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446" marR="89446" marT="59631" marB="89446" anchor="ctr"/>
                </a:tc>
                <a:tc>
                  <a:txBody>
                    <a:bodyPr/>
                    <a:lstStyle/>
                    <a:p>
                      <a:r>
                        <a:rPr lang="ru-RU" sz="2400" kern="100">
                          <a:effectLst/>
                        </a:rPr>
                        <a:t>Им. п.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446" marR="89446" marT="59631" marB="89446" anchor="ctr"/>
                </a:tc>
                <a:tc>
                  <a:txBody>
                    <a:bodyPr/>
                    <a:lstStyle/>
                    <a:p>
                      <a:r>
                        <a:rPr lang="ru-RU" sz="2400" kern="100">
                          <a:effectLst/>
                        </a:rPr>
                        <a:t>Кто?</a:t>
                      </a:r>
                      <a:br>
                        <a:rPr lang="ru-RU" sz="2400" kern="100">
                          <a:effectLst/>
                        </a:rPr>
                      </a:br>
                      <a:r>
                        <a:rPr lang="ru-RU" sz="2400" kern="100">
                          <a:effectLst/>
                        </a:rPr>
                        <a:t>Что?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446" marR="89446" marT="59631" marB="89446" anchor="ctr"/>
                </a:tc>
                <a:tc>
                  <a:txBody>
                    <a:bodyPr/>
                    <a:lstStyle/>
                    <a:p>
                      <a:r>
                        <a:rPr lang="ru-RU" sz="2400" kern="100">
                          <a:effectLst/>
                        </a:rPr>
                        <a:t>Есть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446" marR="89446" marT="59631" marB="89446" anchor="ctr"/>
                </a:tc>
                <a:tc>
                  <a:txBody>
                    <a:bodyPr/>
                    <a:lstStyle/>
                    <a:p>
                      <a:r>
                        <a:rPr lang="ru-RU" sz="2400" kern="100">
                          <a:effectLst/>
                        </a:rPr>
                        <a:t>-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446" marR="89446" marT="59631" marB="89446" anchor="ctr"/>
                </a:tc>
                <a:extLst>
                  <a:ext uri="{0D108BD9-81ED-4DB2-BD59-A6C34878D82A}">
                    <a16:rowId xmlns:a16="http://schemas.microsoft.com/office/drawing/2014/main" val="2738731054"/>
                  </a:ext>
                </a:extLst>
              </a:tr>
              <a:tr h="1424023">
                <a:tc>
                  <a:txBody>
                    <a:bodyPr/>
                    <a:lstStyle/>
                    <a:p>
                      <a:r>
                        <a:rPr lang="ru-RU" sz="2400" kern="100" dirty="0">
                          <a:effectLst/>
                        </a:rPr>
                        <a:t>Родительный падеж</a:t>
                      </a:r>
                      <a:endParaRPr lang="ru-RU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446" marR="89446" marT="59631" marB="89446" anchor="ctr"/>
                </a:tc>
                <a:tc>
                  <a:txBody>
                    <a:bodyPr/>
                    <a:lstStyle/>
                    <a:p>
                      <a:r>
                        <a:rPr lang="ru-RU" sz="2400" kern="100" dirty="0">
                          <a:effectLst/>
                        </a:rPr>
                        <a:t>Род. п.</a:t>
                      </a:r>
                      <a:endParaRPr lang="ru-RU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446" marR="89446" marT="59631" marB="89446" anchor="ctr"/>
                </a:tc>
                <a:tc>
                  <a:txBody>
                    <a:bodyPr/>
                    <a:lstStyle/>
                    <a:p>
                      <a:r>
                        <a:rPr lang="ru-RU" sz="24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Кого? Чего?</a:t>
                      </a:r>
                    </a:p>
                  </a:txBody>
                  <a:tcPr marL="89446" marR="89446" marT="59631" marB="89446" anchor="ctr"/>
                </a:tc>
                <a:tc>
                  <a:txBody>
                    <a:bodyPr/>
                    <a:lstStyle/>
                    <a:p>
                      <a:r>
                        <a:rPr lang="ru-RU" sz="2400" kern="100">
                          <a:effectLst/>
                        </a:rPr>
                        <a:t>Нет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446" marR="89446" marT="59631" marB="89446" anchor="ctr"/>
                </a:tc>
                <a:tc>
                  <a:txBody>
                    <a:bodyPr/>
                    <a:lstStyle/>
                    <a:p>
                      <a:r>
                        <a:rPr lang="ru-RU" sz="2400" kern="100">
                          <a:effectLst/>
                        </a:rPr>
                        <a:t>с, от, до, из, без, у, для, около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446" marR="89446" marT="59631" marB="89446" anchor="ctr"/>
                </a:tc>
                <a:extLst>
                  <a:ext uri="{0D108BD9-81ED-4DB2-BD59-A6C34878D82A}">
                    <a16:rowId xmlns:a16="http://schemas.microsoft.com/office/drawing/2014/main" val="3442152255"/>
                  </a:ext>
                </a:extLst>
              </a:tr>
              <a:tr h="1086795">
                <a:tc>
                  <a:txBody>
                    <a:bodyPr/>
                    <a:lstStyle/>
                    <a:p>
                      <a:r>
                        <a:rPr lang="ru-RU" sz="2400" kern="100">
                          <a:effectLst/>
                        </a:rPr>
                        <a:t>Дательный </a:t>
                      </a:r>
                      <a:br>
                        <a:rPr lang="ru-RU" sz="2400" kern="100">
                          <a:effectLst/>
                        </a:rPr>
                      </a:br>
                      <a:r>
                        <a:rPr lang="ru-RU" sz="2400" kern="100">
                          <a:effectLst/>
                        </a:rPr>
                        <a:t>падеж</a:t>
                      </a:r>
                      <a:endParaRPr lang="ru-RU" sz="24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446" marR="89446" marT="59631" marB="89446" anchor="ctr"/>
                </a:tc>
                <a:tc>
                  <a:txBody>
                    <a:bodyPr/>
                    <a:lstStyle/>
                    <a:p>
                      <a:r>
                        <a:rPr lang="ru-RU" sz="2400" kern="100" dirty="0">
                          <a:effectLst/>
                        </a:rPr>
                        <a:t>Дат. п.</a:t>
                      </a:r>
                      <a:endParaRPr lang="ru-RU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446" marR="89446" marT="59631" marB="89446" anchor="ctr"/>
                </a:tc>
                <a:tc>
                  <a:txBody>
                    <a:bodyPr/>
                    <a:lstStyle/>
                    <a:p>
                      <a:r>
                        <a:rPr lang="ru-RU" sz="2400" kern="100" dirty="0">
                          <a:solidFill>
                            <a:srgbClr val="FF0000"/>
                          </a:solidFill>
                          <a:effectLst/>
                        </a:rPr>
                        <a:t>Кому? Чему?</a:t>
                      </a:r>
                      <a:endParaRPr lang="ru-RU" sz="24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446" marR="89446" marT="59631" marB="89446" anchor="ctr"/>
                </a:tc>
                <a:tc>
                  <a:txBody>
                    <a:bodyPr/>
                    <a:lstStyle/>
                    <a:p>
                      <a:r>
                        <a:rPr lang="ru-RU" sz="2400" kern="100">
                          <a:effectLst/>
                        </a:rPr>
                        <a:t>Дам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446" marR="89446" marT="59631" marB="89446" anchor="ctr"/>
                </a:tc>
                <a:tc>
                  <a:txBody>
                    <a:bodyPr/>
                    <a:lstStyle/>
                    <a:p>
                      <a:r>
                        <a:rPr lang="ru-RU" sz="2400" kern="100">
                          <a:effectLst/>
                        </a:rPr>
                        <a:t>к, по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446" marR="89446" marT="59631" marB="89446" anchor="ctr"/>
                </a:tc>
                <a:extLst>
                  <a:ext uri="{0D108BD9-81ED-4DB2-BD59-A6C34878D82A}">
                    <a16:rowId xmlns:a16="http://schemas.microsoft.com/office/drawing/2014/main" val="737511948"/>
                  </a:ext>
                </a:extLst>
              </a:tr>
              <a:tr h="1086795">
                <a:tc>
                  <a:txBody>
                    <a:bodyPr/>
                    <a:lstStyle/>
                    <a:p>
                      <a:r>
                        <a:rPr lang="ru-RU" sz="2400" kern="100">
                          <a:effectLst/>
                        </a:rPr>
                        <a:t>Винительный падеж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446" marR="89446" marT="59631" marB="89446" anchor="ctr"/>
                </a:tc>
                <a:tc>
                  <a:txBody>
                    <a:bodyPr/>
                    <a:lstStyle/>
                    <a:p>
                      <a:r>
                        <a:rPr lang="ru-RU" sz="2400" kern="100">
                          <a:effectLst/>
                        </a:rPr>
                        <a:t>Вин. п.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446" marR="89446" marT="59631" marB="89446" anchor="ctr"/>
                </a:tc>
                <a:tc>
                  <a:txBody>
                    <a:bodyPr/>
                    <a:lstStyle/>
                    <a:p>
                      <a:r>
                        <a:rPr lang="ru-RU" sz="2400" kern="100" dirty="0">
                          <a:solidFill>
                            <a:srgbClr val="FF0000"/>
                          </a:solidFill>
                          <a:effectLst/>
                        </a:rPr>
                        <a:t>Кого? Что?</a:t>
                      </a:r>
                    </a:p>
                  </a:txBody>
                  <a:tcPr marL="89446" marR="89446" marT="59631" marB="89446" anchor="ctr"/>
                </a:tc>
                <a:tc>
                  <a:txBody>
                    <a:bodyPr/>
                    <a:lstStyle/>
                    <a:p>
                      <a:r>
                        <a:rPr lang="ru-RU" sz="2400" kern="100" dirty="0">
                          <a:effectLst/>
                        </a:rPr>
                        <a:t>Вижу</a:t>
                      </a:r>
                      <a:endParaRPr lang="ru-RU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446" marR="89446" marT="59631" marB="89446" anchor="ctr"/>
                </a:tc>
                <a:tc>
                  <a:txBody>
                    <a:bodyPr/>
                    <a:lstStyle/>
                    <a:p>
                      <a:r>
                        <a:rPr lang="ru-RU" sz="2400" kern="100">
                          <a:effectLst/>
                        </a:rPr>
                        <a:t>в, на, за, про, через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446" marR="89446" marT="59631" marB="89446" anchor="ctr"/>
                </a:tc>
                <a:extLst>
                  <a:ext uri="{0D108BD9-81ED-4DB2-BD59-A6C34878D82A}">
                    <a16:rowId xmlns:a16="http://schemas.microsoft.com/office/drawing/2014/main" val="2466110344"/>
                  </a:ext>
                </a:extLst>
              </a:tr>
              <a:tr h="1086795">
                <a:tc>
                  <a:txBody>
                    <a:bodyPr/>
                    <a:lstStyle/>
                    <a:p>
                      <a:r>
                        <a:rPr lang="ru-RU" sz="2400" kern="100">
                          <a:effectLst/>
                        </a:rPr>
                        <a:t>Творительный падеж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446" marR="89446" marT="59631" marB="89446" anchor="ctr"/>
                </a:tc>
                <a:tc>
                  <a:txBody>
                    <a:bodyPr/>
                    <a:lstStyle/>
                    <a:p>
                      <a:r>
                        <a:rPr lang="ru-RU" sz="2400" kern="100">
                          <a:effectLst/>
                        </a:rPr>
                        <a:t>Тв. п.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446" marR="89446" marT="59631" marB="89446" anchor="ctr"/>
                </a:tc>
                <a:tc>
                  <a:txBody>
                    <a:bodyPr/>
                    <a:lstStyle/>
                    <a:p>
                      <a:r>
                        <a:rPr lang="ru-RU" sz="2400" kern="1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Кем? Чем?</a:t>
                      </a:r>
                    </a:p>
                  </a:txBody>
                  <a:tcPr marL="89446" marR="89446" marT="59631" marB="89446" anchor="ctr"/>
                </a:tc>
                <a:tc>
                  <a:txBody>
                    <a:bodyPr/>
                    <a:lstStyle/>
                    <a:p>
                      <a:r>
                        <a:rPr lang="ru-RU" sz="2400" kern="100" dirty="0">
                          <a:effectLst/>
                        </a:rPr>
                        <a:t>Доволен</a:t>
                      </a:r>
                      <a:endParaRPr lang="ru-RU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446" marR="89446" marT="59631" marB="89446" anchor="ctr"/>
                </a:tc>
                <a:tc>
                  <a:txBody>
                    <a:bodyPr/>
                    <a:lstStyle/>
                    <a:p>
                      <a:r>
                        <a:rPr lang="ru-RU" sz="2400" kern="100" dirty="0">
                          <a:effectLst/>
                        </a:rPr>
                        <a:t>с, за, под, над, между</a:t>
                      </a:r>
                      <a:endParaRPr lang="ru-RU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446" marR="89446" marT="59631" marB="89446" anchor="ctr"/>
                </a:tc>
                <a:extLst>
                  <a:ext uri="{0D108BD9-81ED-4DB2-BD59-A6C34878D82A}">
                    <a16:rowId xmlns:a16="http://schemas.microsoft.com/office/drawing/2014/main" val="3171984463"/>
                  </a:ext>
                </a:extLst>
              </a:tr>
              <a:tr h="1086795">
                <a:tc>
                  <a:txBody>
                    <a:bodyPr/>
                    <a:lstStyle/>
                    <a:p>
                      <a:r>
                        <a:rPr lang="ru-RU" sz="2400" kern="100">
                          <a:effectLst/>
                        </a:rPr>
                        <a:t>Предложный падеж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446" marR="89446" marT="59631" marB="89446" anchor="ctr"/>
                </a:tc>
                <a:tc>
                  <a:txBody>
                    <a:bodyPr/>
                    <a:lstStyle/>
                    <a:p>
                      <a:r>
                        <a:rPr lang="ru-RU" sz="2400" kern="100">
                          <a:effectLst/>
                        </a:rPr>
                        <a:t>Пред. п.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446" marR="89446" marT="59631" marB="89446" anchor="ctr"/>
                </a:tc>
                <a:tc>
                  <a:txBody>
                    <a:bodyPr/>
                    <a:lstStyle/>
                    <a:p>
                      <a:r>
                        <a:rPr lang="ru-RU" sz="2400" kern="100" dirty="0">
                          <a:solidFill>
                            <a:srgbClr val="FF0000"/>
                          </a:solidFill>
                          <a:effectLst/>
                        </a:rPr>
                        <a:t>О ком? О чем?</a:t>
                      </a:r>
                      <a:endParaRPr lang="ru-RU" sz="2400" kern="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446" marR="89446" marT="59631" marB="89446" anchor="ctr"/>
                </a:tc>
                <a:tc>
                  <a:txBody>
                    <a:bodyPr/>
                    <a:lstStyle/>
                    <a:p>
                      <a:r>
                        <a:rPr lang="ru-RU" sz="2400" kern="100">
                          <a:effectLst/>
                        </a:rPr>
                        <a:t>Думаю</a:t>
                      </a:r>
                      <a:endParaRPr lang="ru-RU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446" marR="89446" marT="59631" marB="89446" anchor="ctr"/>
                </a:tc>
                <a:tc>
                  <a:txBody>
                    <a:bodyPr/>
                    <a:lstStyle/>
                    <a:p>
                      <a:r>
                        <a:rPr lang="ru-RU" sz="2400" kern="100" dirty="0">
                          <a:effectLst/>
                        </a:rPr>
                        <a:t>о, об, в, по, на, при</a:t>
                      </a:r>
                      <a:endParaRPr lang="ru-RU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446" marR="89446" marT="59631" marB="89446" anchor="ctr"/>
                </a:tc>
                <a:extLst>
                  <a:ext uri="{0D108BD9-81ED-4DB2-BD59-A6C34878D82A}">
                    <a16:rowId xmlns:a16="http://schemas.microsoft.com/office/drawing/2014/main" val="2534597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04353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991C4C-934F-C258-3226-0A94C7B4E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6F5B44E-6E7E-C428-A6C2-304D29695F0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14299" y="-124330"/>
            <a:ext cx="12306300" cy="6982330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EB6C153C-B123-1964-5679-1C587B9DE7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0771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B18512-A7B1-FA3F-D065-2B9FE0C2F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927" y="3557588"/>
            <a:ext cx="4591073" cy="36293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7DBB96-075A-B207-A33D-511D03EB5C0B}"/>
              </a:ext>
            </a:extLst>
          </p:cNvPr>
          <p:cNvSpPr txBox="1"/>
          <p:nvPr/>
        </p:nvSpPr>
        <p:spPr>
          <a:xfrm>
            <a:off x="857251" y="1885949"/>
            <a:ext cx="10901362" cy="2484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90500" algn="just">
              <a:lnSpc>
                <a:spcPct val="150000"/>
              </a:lnSpc>
            </a:pPr>
            <a:r>
              <a:rPr lang="ru-RU" sz="360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</a:rPr>
              <a:t>«Папа и мама ругали Вову за плохое поведение. Вова виновато молчал, а потом дал обещание исправиться».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0248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B18512-A7B1-FA3F-D065-2B9FE0C2F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927" y="3557588"/>
            <a:ext cx="4591073" cy="36293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7DBB96-075A-B207-A33D-511D03EB5C0B}"/>
              </a:ext>
            </a:extLst>
          </p:cNvPr>
          <p:cNvSpPr txBox="1"/>
          <p:nvPr/>
        </p:nvSpPr>
        <p:spPr>
          <a:xfrm>
            <a:off x="857251" y="1885949"/>
            <a:ext cx="10901362" cy="2484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90500" algn="just">
              <a:lnSpc>
                <a:spcPct val="150000"/>
              </a:lnSpc>
            </a:pPr>
            <a:r>
              <a:rPr lang="ru-RU" sz="3600" dirty="0">
                <a:solidFill>
                  <a:srgbClr val="000000"/>
                </a:solidFill>
                <a:effectLst/>
                <a:latin typeface="Helvetica Neue" panose="02000503000000020004" pitchFamily="2" charset="0"/>
                <a:ea typeface="Times New Roman" panose="02020603050405020304" pitchFamily="18" charset="0"/>
              </a:rPr>
              <a:t>«Папа и мама ругали Вову за плохое поведение. Вова виновато молчал, а потом дал обещание исправиться».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Минус 7">
            <a:extLst>
              <a:ext uri="{FF2B5EF4-FFF2-40B4-BE49-F238E27FC236}">
                <a16:creationId xmlns:a16="http://schemas.microsoft.com/office/drawing/2014/main" id="{FE86136F-E79D-FB4C-6EE0-D10E9F983EA6}"/>
              </a:ext>
            </a:extLst>
          </p:cNvPr>
          <p:cNvSpPr/>
          <p:nvPr/>
        </p:nvSpPr>
        <p:spPr>
          <a:xfrm>
            <a:off x="857251" y="2443163"/>
            <a:ext cx="1843087" cy="4857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инус 8">
            <a:extLst>
              <a:ext uri="{FF2B5EF4-FFF2-40B4-BE49-F238E27FC236}">
                <a16:creationId xmlns:a16="http://schemas.microsoft.com/office/drawing/2014/main" id="{B8EB1D5E-6882-0BEA-7E20-0CF4DFCFDDFF}"/>
              </a:ext>
            </a:extLst>
          </p:cNvPr>
          <p:cNvSpPr/>
          <p:nvPr/>
        </p:nvSpPr>
        <p:spPr>
          <a:xfrm>
            <a:off x="2466976" y="2443163"/>
            <a:ext cx="1843087" cy="4857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Минус 9">
            <a:extLst>
              <a:ext uri="{FF2B5EF4-FFF2-40B4-BE49-F238E27FC236}">
                <a16:creationId xmlns:a16="http://schemas.microsoft.com/office/drawing/2014/main" id="{DA8B5385-C550-3177-A48B-2BE27DCD3D5B}"/>
              </a:ext>
            </a:extLst>
          </p:cNvPr>
          <p:cNvSpPr/>
          <p:nvPr/>
        </p:nvSpPr>
        <p:spPr>
          <a:xfrm>
            <a:off x="5269707" y="2443162"/>
            <a:ext cx="1843087" cy="4857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инус 10">
            <a:extLst>
              <a:ext uri="{FF2B5EF4-FFF2-40B4-BE49-F238E27FC236}">
                <a16:creationId xmlns:a16="http://schemas.microsoft.com/office/drawing/2014/main" id="{F2DAC001-246D-DC9B-A82F-81370B5AE8C4}"/>
              </a:ext>
            </a:extLst>
          </p:cNvPr>
          <p:cNvSpPr/>
          <p:nvPr/>
        </p:nvSpPr>
        <p:spPr>
          <a:xfrm>
            <a:off x="9210676" y="2443161"/>
            <a:ext cx="2547937" cy="485775"/>
          </a:xfrm>
          <a:prstGeom prst="mathMinus">
            <a:avLst>
              <a:gd name="adj1" fmla="val 176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>
            <a:extLst>
              <a:ext uri="{FF2B5EF4-FFF2-40B4-BE49-F238E27FC236}">
                <a16:creationId xmlns:a16="http://schemas.microsoft.com/office/drawing/2014/main" id="{2074A59E-AB4F-CCE3-0E9F-A11F02A3F370}"/>
              </a:ext>
            </a:extLst>
          </p:cNvPr>
          <p:cNvSpPr/>
          <p:nvPr/>
        </p:nvSpPr>
        <p:spPr>
          <a:xfrm>
            <a:off x="623889" y="3243264"/>
            <a:ext cx="1843087" cy="4857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инус 12">
            <a:extLst>
              <a:ext uri="{FF2B5EF4-FFF2-40B4-BE49-F238E27FC236}">
                <a16:creationId xmlns:a16="http://schemas.microsoft.com/office/drawing/2014/main" id="{5733DD7C-085E-3AD4-608D-9E68B3779EDA}"/>
              </a:ext>
            </a:extLst>
          </p:cNvPr>
          <p:cNvSpPr/>
          <p:nvPr/>
        </p:nvSpPr>
        <p:spPr>
          <a:xfrm>
            <a:off x="8974919" y="3243264"/>
            <a:ext cx="3217081" cy="48577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EF2344-AC7F-24D2-FA5D-71209D2A9D42}"/>
              </a:ext>
            </a:extLst>
          </p:cNvPr>
          <p:cNvSpPr txBox="1"/>
          <p:nvPr/>
        </p:nvSpPr>
        <p:spPr>
          <a:xfrm>
            <a:off x="1571625" y="1701283"/>
            <a:ext cx="2628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FF0000"/>
                </a:solidFill>
              </a:rPr>
              <a:t>Им.п</a:t>
            </a:r>
            <a:r>
              <a:rPr lang="ru-RU" sz="2000" b="1" dirty="0">
                <a:solidFill>
                  <a:srgbClr val="FF0000"/>
                </a:solidFill>
              </a:rPr>
              <a:t>.            </a:t>
            </a:r>
            <a:r>
              <a:rPr lang="ru-RU" sz="2000" b="1" dirty="0" err="1">
                <a:solidFill>
                  <a:srgbClr val="FF0000"/>
                </a:solidFill>
              </a:rPr>
              <a:t>Им.п</a:t>
            </a:r>
            <a:r>
              <a:rPr lang="ru-RU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148729-573E-00D4-AC84-C8C832D88117}"/>
              </a:ext>
            </a:extLst>
          </p:cNvPr>
          <p:cNvSpPr txBox="1"/>
          <p:nvPr/>
        </p:nvSpPr>
        <p:spPr>
          <a:xfrm>
            <a:off x="5810251" y="1701283"/>
            <a:ext cx="793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FF0000"/>
                </a:solidFill>
              </a:rPr>
              <a:t>В.п</a:t>
            </a:r>
            <a:r>
              <a:rPr lang="ru-RU" dirty="0"/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B5F3BF-ACC5-9D34-250C-FF6BCF9F6E08}"/>
              </a:ext>
            </a:extLst>
          </p:cNvPr>
          <p:cNvSpPr txBox="1"/>
          <p:nvPr/>
        </p:nvSpPr>
        <p:spPr>
          <a:xfrm>
            <a:off x="10172700" y="1701283"/>
            <a:ext cx="6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>
                <a:solidFill>
                  <a:srgbClr val="FF0000"/>
                </a:solidFill>
              </a:rPr>
              <a:t>В.п</a:t>
            </a:r>
            <a:r>
              <a:rPr lang="ru-RU" sz="20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51DEC8-AFFC-584F-2180-66768790895F}"/>
              </a:ext>
            </a:extLst>
          </p:cNvPr>
          <p:cNvSpPr txBox="1"/>
          <p:nvPr/>
        </p:nvSpPr>
        <p:spPr>
          <a:xfrm>
            <a:off x="1124053" y="2716769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>
                <a:solidFill>
                  <a:srgbClr val="FF0000"/>
                </a:solidFill>
              </a:rPr>
              <a:t>Им.п</a:t>
            </a:r>
            <a:r>
              <a:rPr lang="ru-RU" sz="20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8689CA-E77C-266A-969B-AFB620D6826A}"/>
              </a:ext>
            </a:extLst>
          </p:cNvPr>
          <p:cNvSpPr txBox="1"/>
          <p:nvPr/>
        </p:nvSpPr>
        <p:spPr>
          <a:xfrm>
            <a:off x="10188729" y="2696409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В.п</a:t>
            </a:r>
            <a:r>
              <a:rPr lang="ru-RU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57097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391F6EF-6BB3-7F15-C5F4-2861EF91A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8261" y="0"/>
            <a:ext cx="3305392" cy="257664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AD44A34-6C3A-49E6-FBDA-B74C5D10B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9624" y="4140620"/>
            <a:ext cx="3762375" cy="25766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86818E0-F5A1-95F1-2248-EAD2E8403413}"/>
              </a:ext>
            </a:extLst>
          </p:cNvPr>
          <p:cNvSpPr txBox="1"/>
          <p:nvPr/>
        </p:nvSpPr>
        <p:spPr>
          <a:xfrm>
            <a:off x="692943" y="1447503"/>
            <a:ext cx="90511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6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Грамоте учиться — всегда пригодится.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03F283-9930-76C0-942A-FFFA1E8BE26B}"/>
              </a:ext>
            </a:extLst>
          </p:cNvPr>
          <p:cNvSpPr txBox="1"/>
          <p:nvPr/>
        </p:nvSpPr>
        <p:spPr>
          <a:xfrm>
            <a:off x="692943" y="515422"/>
            <a:ext cx="93368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600" b="0" i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Кто в грамоте горазд, тому не пропасть.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BDFB83-0DC8-C142-62A1-3E7F6728D250}"/>
              </a:ext>
            </a:extLst>
          </p:cNvPr>
          <p:cNvSpPr txBox="1"/>
          <p:nvPr/>
        </p:nvSpPr>
        <p:spPr>
          <a:xfrm>
            <a:off x="692943" y="2379584"/>
            <a:ext cx="82224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0" u="none" strike="noStrike" dirty="0">
                <a:solidFill>
                  <a:srgbClr val="46464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Без дела жить – только небо коптить.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CCF9A6-34A9-9CF5-7C25-18158C682CB1}"/>
              </a:ext>
            </a:extLst>
          </p:cNvPr>
          <p:cNvSpPr txBox="1"/>
          <p:nvPr/>
        </p:nvSpPr>
        <p:spPr>
          <a:xfrm>
            <a:off x="692943" y="3224688"/>
            <a:ext cx="61007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Всякому мила своя Родина.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8A72208-9EEC-AABA-5BC0-F7A47BF40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9725" y="4264298"/>
            <a:ext cx="3975100" cy="32893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90EC2BB-EC07-CB09-3B03-2B92F98BAF3F}"/>
              </a:ext>
            </a:extLst>
          </p:cNvPr>
          <p:cNvSpPr txBox="1"/>
          <p:nvPr/>
        </p:nvSpPr>
        <p:spPr>
          <a:xfrm>
            <a:off x="692943" y="4144266"/>
            <a:ext cx="95940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0" i="0" u="none" strike="noStrike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 Где </a:t>
            </a:r>
            <a:r>
              <a:rPr lang="ru-RU" sz="3600" i="0" u="none" strike="noStrike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дружбой </a:t>
            </a:r>
            <a:r>
              <a:rPr lang="ru-RU" sz="3600" b="0" i="0" u="none" strike="noStrike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дорожат, там враги задрожат.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1989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B61EFA4-D891-2FC3-0CE4-E0123AE12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606" y="-91884"/>
            <a:ext cx="12305211" cy="768392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A1A60CC-CB8F-DDE5-FA55-BFB87A9E19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2036" y="-966248"/>
            <a:ext cx="9827927" cy="2873439"/>
          </a:xfrm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chemeClr val="tx1"/>
                </a:solidFill>
              </a:rPr>
              <a:t>Составьте простой план рассказа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B55A6E44-AF82-D837-5E50-7FA1AF8C0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26737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1DA7A37-DA20-20E4-95C9-9EAA7678AD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Найдите слово, выражающее главную мысль произведения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B1D7DF68-E873-4277-064A-80FEBD240C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0162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1E6F8F6-A1A6-EA17-BD2F-EAC4832B3E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Чему хотел научить нас автор произведения?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C276E8F9-D235-4144-BD08-98F9910DD8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7234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4E7F4C-BDA6-E750-CC09-36626B60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89231CB-BEFE-653E-F480-C943E25DFC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85750" y="-842963"/>
            <a:ext cx="12773025" cy="7941438"/>
          </a:xfrm>
        </p:spPr>
      </p:pic>
    </p:spTree>
    <p:extLst>
      <p:ext uri="{BB962C8B-B14F-4D97-AF65-F5344CB8AC3E}">
        <p14:creationId xmlns:p14="http://schemas.microsoft.com/office/powerpoint/2010/main" val="2666628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40EB84-C524-16D5-B58E-37EC9724F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19E7211-D355-5FF4-3C1C-A7771134E5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199" y="-244289"/>
            <a:ext cx="10846169" cy="7102289"/>
          </a:xfrm>
        </p:spPr>
      </p:pic>
    </p:spTree>
    <p:extLst>
      <p:ext uri="{BB962C8B-B14F-4D97-AF65-F5344CB8AC3E}">
        <p14:creationId xmlns:p14="http://schemas.microsoft.com/office/powerpoint/2010/main" val="36598612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A3D1A75-B9F6-D1BC-B06D-CDB3B22C9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017" y="1118681"/>
            <a:ext cx="7772400" cy="57393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F5A409-62EE-5580-BA6F-2F6F38E9D259}"/>
              </a:ext>
            </a:extLst>
          </p:cNvPr>
          <p:cNvSpPr txBox="1"/>
          <p:nvPr/>
        </p:nvSpPr>
        <p:spPr>
          <a:xfrm>
            <a:off x="1077686" y="313508"/>
            <a:ext cx="100366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  <a:cs typeface="Times New Roman" panose="02020603050405020304" pitchFamily="18" charset="0"/>
              </a:rPr>
              <a:t>Добрый день, добрый час! Как я рада видеть вас.</a:t>
            </a:r>
            <a:r>
              <a:rPr lang="ru-RU" sz="3600" b="1" dirty="0">
                <a:highlight>
                  <a:srgbClr val="FFFF00"/>
                </a:highlight>
                <a:latin typeface="+mj-lt"/>
                <a:cs typeface="Times New Roman" panose="02020603050405020304" pitchFamily="18" charset="0"/>
              </a:rPr>
              <a:t/>
            </a:r>
            <a:br>
              <a:rPr lang="ru-RU" sz="3600" b="1" dirty="0">
                <a:highlight>
                  <a:srgbClr val="FFFF00"/>
                </a:highlight>
                <a:latin typeface="+mj-lt"/>
                <a:cs typeface="Times New Roman" panose="02020603050405020304" pitchFamily="18" charset="0"/>
              </a:rPr>
            </a:br>
            <a:r>
              <a:rPr lang="ru-RU" sz="3600" b="1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+mj-lt"/>
                <a:cs typeface="Times New Roman" panose="02020603050405020304" pitchFamily="18" charset="0"/>
              </a:rPr>
              <a:t>Друг на друга посмотрели И тихонечко все сели.</a:t>
            </a:r>
            <a:endParaRPr lang="ru-RU" sz="3600" b="1" dirty="0">
              <a:highlight>
                <a:srgbClr val="FFFF00"/>
              </a:highligh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5814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02D08-A347-475B-01A2-325BFAC54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2AE489B-4A8F-8FB3-B34D-9C7B3213F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29790"/>
            <a:ext cx="12192000" cy="7317580"/>
          </a:xfrm>
        </p:spPr>
      </p:pic>
    </p:spTree>
    <p:extLst>
      <p:ext uri="{BB962C8B-B14F-4D97-AF65-F5344CB8AC3E}">
        <p14:creationId xmlns:p14="http://schemas.microsoft.com/office/powerpoint/2010/main" val="29315875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B550CBA-6670-4C59-E6AF-4A6F30420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606" y="-91884"/>
            <a:ext cx="12305211" cy="768392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4BFC372-5F1B-356B-8E22-84A205A5D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35" y="-522958"/>
            <a:ext cx="6992578" cy="2534638"/>
          </a:xfrm>
        </p:spPr>
        <p:txBody>
          <a:bodyPr>
            <a:normAutofit/>
          </a:bodyPr>
          <a:lstStyle/>
          <a:p>
            <a:r>
              <a:rPr lang="ru-RU" sz="6600" b="1" dirty="0">
                <a:solidFill>
                  <a:schemeClr val="tx1"/>
                </a:solidFill>
              </a:rPr>
              <a:t>Что такое ЮМОР?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1032B7-7A75-F404-AAEE-04F080F90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9636" y="2351314"/>
            <a:ext cx="6662056" cy="4206240"/>
          </a:xfrm>
        </p:spPr>
        <p:txBody>
          <a:bodyPr>
            <a:normAutofit/>
          </a:bodyPr>
          <a:lstStyle/>
          <a:p>
            <a:pPr algn="l"/>
            <a:r>
              <a:rPr lang="ru-RU" sz="2800" b="1" i="0" u="none" strike="noStrike" dirty="0">
                <a:solidFill>
                  <a:srgbClr val="4D5156"/>
                </a:solidFill>
                <a:effectLst/>
                <a:latin typeface="Google Sans"/>
              </a:rPr>
              <a:t>Умение подметить смешную сторону кого-либо или чего-либо и представить, показать её в незлобиво-насмешливом виде; проникнутое шутливым, добродушно-насмешливым настроением отношение к кому-либо, чему-либо.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9630161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33699A-E9EB-302B-1FFA-3BD6FC4F727B}"/>
              </a:ext>
            </a:extLst>
          </p:cNvPr>
          <p:cNvSpPr txBox="1"/>
          <p:nvPr/>
        </p:nvSpPr>
        <p:spPr>
          <a:xfrm>
            <a:off x="522513" y="274320"/>
            <a:ext cx="10855234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«Сказка о ____________»</a:t>
            </a:r>
          </a:p>
          <a:p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200" i="1" kern="0" dirty="0">
                <a:solidFill>
                  <a:srgbClr val="2C2D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Жили-были _____________. Шесть знатных молодцов. Без них невозможно было людям понять друг друга, и они бы поругались от непонимания. У каждого из молодцов есть свои вопросы. А слово, отвечающее на их вопросы, меняет свое окончание!  Представляете, если каждый будет называть не склоняемые слова, то они будут терять свое значение, превращаясь в чепуху. Еще эти слова дружат с предлогами. Они направляют слова и дают им приобрести смысл в буквенном паровозике, который называется предложение</a:t>
            </a:r>
            <a:r>
              <a:rPr lang="ru-RU" sz="3200" dirty="0">
                <a:effectLst/>
              </a:rPr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093996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AC0BD6-B6BA-5087-06DC-308913A73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2913" y="-200025"/>
            <a:ext cx="3048000" cy="177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3A28B0E-5B76-9A86-F263-6C54673BF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471" y="4788350"/>
            <a:ext cx="2252529" cy="22525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33699A-E9EB-302B-1FFA-3BD6FC4F727B}"/>
              </a:ext>
            </a:extLst>
          </p:cNvPr>
          <p:cNvSpPr txBox="1"/>
          <p:nvPr/>
        </p:nvSpPr>
        <p:spPr>
          <a:xfrm>
            <a:off x="508226" y="274320"/>
            <a:ext cx="10855234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«Сказка о </a:t>
            </a:r>
            <a:r>
              <a:rPr lang="ru-RU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падежах</a:t>
            </a:r>
            <a:r>
              <a:rPr lang="ru-RU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endParaRPr lang="ru-RU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200" i="1" kern="0" dirty="0">
                <a:solidFill>
                  <a:srgbClr val="2C2D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Жили-были </a:t>
            </a:r>
            <a:r>
              <a:rPr lang="ru-RU" sz="3200" i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падежи</a:t>
            </a:r>
            <a:r>
              <a:rPr lang="ru-RU" sz="3200" i="1" kern="0" dirty="0">
                <a:solidFill>
                  <a:srgbClr val="2C2D2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Шесть знатных молодцов. Без них невозможно было людям понять друг друга, и они бы поругались от непонимания. У каждого из молодцов есть свои вопросы. А слово, отвечающее на их вопросы, меняет свое окончание!  Представляете, если каждый будет называть не склоняемые слова, то они будут терять свое значение, превращаясь в чепуху. Еще эти слова дружат с предлогами. Они направляют слова и дают им приобрести смысл в буквенном паровозике, который называется предложение</a:t>
            </a:r>
            <a:r>
              <a:rPr lang="ru-RU" sz="3200" dirty="0">
                <a:effectLst/>
              </a:rPr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801201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2F7D1D-B5DF-C09A-ED70-06AA036F1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DAC961-FC24-9211-0BD7-2A3FE2AFE2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9828" y="3672161"/>
            <a:ext cx="7672676" cy="3548643"/>
          </a:xfrm>
        </p:spPr>
        <p:txBody>
          <a:bodyPr>
            <a:normAutofit fontScale="92500" lnSpcReduction="20000"/>
          </a:bodyPr>
          <a:lstStyle/>
          <a:p>
            <a:r>
              <a:rPr lang="ru-RU" sz="180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Леонид Давидович Каминский родился 27 апреля 1931 года в Калинковичах Гомельской области. Окончил Ленинградский инженерно-строительный институт в 1954 году и Московский полиграфический институт в 1966 году. Специальность - художник-график. </a:t>
            </a:r>
            <a:br>
              <a:rPr lang="ru-RU" sz="180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Член творческих союзов Санкт-Петербурга: писателей, художников, журналистов, театральных деятелей. </a:t>
            </a:r>
            <a:br>
              <a:rPr lang="ru-RU" sz="180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Основное направление в творчестве для детей - юмористические произведения дошкольного и младшего школьного возраста. Жанры: рассказы, сказки, стихи, рисунки. </a:t>
            </a:r>
            <a:br>
              <a:rPr lang="ru-RU" sz="180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Занимается коллекционированием и публикацией школьного юмористического фольклора, выступает на эстраде и в школах с юмористической программой. </a:t>
            </a:r>
            <a:br>
              <a:rPr lang="ru-RU" sz="1800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8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2E5FB22-40D7-E909-068E-1431681965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3" y="1003899"/>
            <a:ext cx="4639664" cy="4639664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B360B7-2F4C-BA2F-0BC1-D4E449A3D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298" y="123519"/>
            <a:ext cx="2358983" cy="3548643"/>
          </a:xfrm>
          <a:prstGeom prst="rect">
            <a:avLst/>
          </a:prstGeom>
        </p:spPr>
      </p:pic>
      <p:pic>
        <p:nvPicPr>
          <p:cNvPr id="7" name="Объект 6">
            <a:extLst>
              <a:ext uri="{FF2B5EF4-FFF2-40B4-BE49-F238E27FC236}">
                <a16:creationId xmlns:a16="http://schemas.microsoft.com/office/drawing/2014/main" id="{7F006015-B0BB-D80F-DABF-94E5A1C3202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7013280" y="123518"/>
            <a:ext cx="2916601" cy="33054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8DB2C98-6579-E4A2-64BB-9A56FB59FE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8896" y="1504795"/>
            <a:ext cx="2283608" cy="2283608"/>
          </a:xfrm>
          <a:prstGeom prst="rect">
            <a:avLst/>
          </a:prstGeom>
        </p:spPr>
      </p:pic>
      <p:pic>
        <p:nvPicPr>
          <p:cNvPr id="9" name="Объект 4">
            <a:extLst>
              <a:ext uri="{FF2B5EF4-FFF2-40B4-BE49-F238E27FC236}">
                <a16:creationId xmlns:a16="http://schemas.microsoft.com/office/drawing/2014/main" id="{92158E01-140D-4F26-1A16-F51EDDC9C2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480" y="1003898"/>
            <a:ext cx="4196034" cy="4196034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AB91967-0551-FEDF-BAD9-2B2CE5E21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276" y="1196914"/>
            <a:ext cx="4003017" cy="40030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712F0BE-1D1B-EF57-378F-1208FCE61BE1}"/>
              </a:ext>
            </a:extLst>
          </p:cNvPr>
          <p:cNvSpPr txBox="1"/>
          <p:nvPr/>
        </p:nvSpPr>
        <p:spPr>
          <a:xfrm>
            <a:off x="-544083" y="5272630"/>
            <a:ext cx="61007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Леонид Давидович Каминский </a:t>
            </a:r>
            <a:endParaRPr lang="ru-RU" sz="36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535724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6A13BE-4B07-A833-E915-782BF4385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668520-D620-8D49-C7F5-C364294561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2BF1EC0-C4D9-C458-B5C9-BBE5BBE035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07941" y="462878"/>
            <a:ext cx="5895059" cy="589505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BD4882-6D93-3186-9349-B1F0A549A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76" y="1196914"/>
            <a:ext cx="4003017" cy="400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0580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69D38F-2497-E603-AB58-9DEC2898B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3935A1B-32E4-ACA9-EED8-C56643B3EA1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65543"/>
            <a:ext cx="9064664" cy="6792457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A0D319F0-4FEB-3B81-2F33-6ADB8F43E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36077" y="0"/>
            <a:ext cx="3127336" cy="3984061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ЗАПОЛНИМ ТАБЛИЦУ!</a:t>
            </a:r>
          </a:p>
        </p:txBody>
      </p:sp>
    </p:spTree>
    <p:extLst>
      <p:ext uri="{BB962C8B-B14F-4D97-AF65-F5344CB8AC3E}">
        <p14:creationId xmlns:p14="http://schemas.microsoft.com/office/powerpoint/2010/main" val="16842234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4C141-DD29-0F1E-D57A-3A161FFD5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FCDF9813-C3A2-1C01-2A7D-24B30C91C16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07631809"/>
              </p:ext>
            </p:extLst>
          </p:nvPr>
        </p:nvGraphicFramePr>
        <p:xfrm>
          <a:off x="0" y="0"/>
          <a:ext cx="12192000" cy="67273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1896602724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6670269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1326179736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99093412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255950815"/>
                    </a:ext>
                  </a:extLst>
                </a:gridCol>
              </a:tblGrid>
              <a:tr h="1059626">
                <a:tc>
                  <a:txBody>
                    <a:bodyPr/>
                    <a:lstStyle/>
                    <a:p>
                      <a:r>
                        <a:rPr lang="ru-RU" sz="2800" kern="100" dirty="0">
                          <a:effectLst/>
                        </a:rPr>
                        <a:t>Именительный падеж</a:t>
                      </a:r>
                      <a:endParaRPr lang="ru-RU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446" marR="89446" marT="59631" marB="89446" anchor="ctr"/>
                </a:tc>
                <a:tc>
                  <a:txBody>
                    <a:bodyPr/>
                    <a:lstStyle/>
                    <a:p>
                      <a:r>
                        <a:rPr lang="ru-RU" sz="2800" kern="100">
                          <a:effectLst/>
                        </a:rPr>
                        <a:t>Им. п.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446" marR="89446" marT="59631" marB="89446" anchor="ctr"/>
                </a:tc>
                <a:tc>
                  <a:txBody>
                    <a:bodyPr/>
                    <a:lstStyle/>
                    <a:p>
                      <a:r>
                        <a:rPr lang="ru-RU" sz="2800" kern="100">
                          <a:effectLst/>
                        </a:rPr>
                        <a:t>Кто?</a:t>
                      </a:r>
                      <a:br>
                        <a:rPr lang="ru-RU" sz="2800" kern="100">
                          <a:effectLst/>
                        </a:rPr>
                      </a:br>
                      <a:r>
                        <a:rPr lang="ru-RU" sz="2800" kern="100">
                          <a:effectLst/>
                        </a:rPr>
                        <a:t>Что?</a:t>
                      </a:r>
                      <a:endParaRPr lang="ru-RU" sz="28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446" marR="89446" marT="59631" marB="89446" anchor="ctr"/>
                </a:tc>
                <a:tc>
                  <a:txBody>
                    <a:bodyPr/>
                    <a:lstStyle/>
                    <a:p>
                      <a:r>
                        <a:rPr lang="ru-RU" sz="2800" kern="100">
                          <a:effectLst/>
                        </a:rPr>
                        <a:t>Есть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446" marR="89446" marT="59631" marB="89446" anchor="ctr"/>
                </a:tc>
                <a:tc>
                  <a:txBody>
                    <a:bodyPr/>
                    <a:lstStyle/>
                    <a:p>
                      <a:r>
                        <a:rPr lang="ru-RU" sz="2800" kern="100">
                          <a:effectLst/>
                        </a:rPr>
                        <a:t>-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446" marR="89446" marT="59631" marB="89446" anchor="ctr"/>
                </a:tc>
                <a:extLst>
                  <a:ext uri="{0D108BD9-81ED-4DB2-BD59-A6C34878D82A}">
                    <a16:rowId xmlns:a16="http://schemas.microsoft.com/office/drawing/2014/main" val="3886246289"/>
                  </a:ext>
                </a:extLst>
              </a:tr>
              <a:tr h="1388421">
                <a:tc>
                  <a:txBody>
                    <a:bodyPr/>
                    <a:lstStyle/>
                    <a:p>
                      <a:r>
                        <a:rPr lang="ru-RU" sz="2800" kern="100">
                          <a:effectLst/>
                        </a:rPr>
                        <a:t>Родительный падеж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446" marR="89446" marT="59631" marB="89446" anchor="ctr"/>
                </a:tc>
                <a:tc>
                  <a:txBody>
                    <a:bodyPr/>
                    <a:lstStyle/>
                    <a:p>
                      <a:r>
                        <a:rPr lang="ru-RU" sz="2800" kern="100">
                          <a:effectLst/>
                        </a:rPr>
                        <a:t>Род. п.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446" marR="89446" marT="59631" marB="89446" anchor="ctr"/>
                </a:tc>
                <a:tc>
                  <a:txBody>
                    <a:bodyPr/>
                    <a:lstStyle/>
                    <a:p>
                      <a:r>
                        <a:rPr lang="ru-RU" sz="2800" kern="100">
                          <a:effectLst/>
                        </a:rPr>
                        <a:t>Кому? чему?</a:t>
                      </a:r>
                      <a:endParaRPr lang="ru-RU" sz="28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446" marR="89446" marT="59631" marB="89446" anchor="ctr"/>
                </a:tc>
                <a:tc>
                  <a:txBody>
                    <a:bodyPr/>
                    <a:lstStyle/>
                    <a:p>
                      <a:r>
                        <a:rPr lang="ru-RU" sz="2800" kern="100">
                          <a:effectLst/>
                        </a:rPr>
                        <a:t>Нет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446" marR="89446" marT="59631" marB="89446" anchor="ctr"/>
                </a:tc>
                <a:tc>
                  <a:txBody>
                    <a:bodyPr/>
                    <a:lstStyle/>
                    <a:p>
                      <a:r>
                        <a:rPr lang="ru-RU" sz="2800" kern="100">
                          <a:effectLst/>
                        </a:rPr>
                        <a:t>с, от, до, из, без, у, для, около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446" marR="89446" marT="59631" marB="89446" anchor="ctr"/>
                </a:tc>
                <a:extLst>
                  <a:ext uri="{0D108BD9-81ED-4DB2-BD59-A6C34878D82A}">
                    <a16:rowId xmlns:a16="http://schemas.microsoft.com/office/drawing/2014/main" val="3602567537"/>
                  </a:ext>
                </a:extLst>
              </a:tr>
              <a:tr h="1059626">
                <a:tc>
                  <a:txBody>
                    <a:bodyPr/>
                    <a:lstStyle/>
                    <a:p>
                      <a:r>
                        <a:rPr lang="ru-RU" sz="2800" kern="100">
                          <a:effectLst/>
                        </a:rPr>
                        <a:t>Дательный </a:t>
                      </a:r>
                      <a:br>
                        <a:rPr lang="ru-RU" sz="2800" kern="100">
                          <a:effectLst/>
                        </a:rPr>
                      </a:br>
                      <a:r>
                        <a:rPr lang="ru-RU" sz="2800" kern="100">
                          <a:effectLst/>
                        </a:rPr>
                        <a:t>падеж</a:t>
                      </a:r>
                      <a:endParaRPr lang="ru-RU" sz="28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446" marR="89446" marT="59631" marB="89446" anchor="ctr"/>
                </a:tc>
                <a:tc>
                  <a:txBody>
                    <a:bodyPr/>
                    <a:lstStyle/>
                    <a:p>
                      <a:r>
                        <a:rPr lang="ru-RU" sz="2800" kern="100">
                          <a:effectLst/>
                        </a:rPr>
                        <a:t>Дат. п.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446" marR="89446" marT="59631" marB="89446" anchor="ctr"/>
                </a:tc>
                <a:tc>
                  <a:txBody>
                    <a:bodyPr/>
                    <a:lstStyle/>
                    <a:p>
                      <a:r>
                        <a:rPr lang="ru-RU" sz="2800" kern="100">
                          <a:effectLst/>
                        </a:rPr>
                        <a:t>Кем?</a:t>
                      </a:r>
                    </a:p>
                    <a:p>
                      <a:r>
                        <a:rPr lang="ru-RU" sz="2800" kern="100">
                          <a:effectLst/>
                        </a:rPr>
                        <a:t>Чем?</a:t>
                      </a:r>
                      <a:endParaRPr lang="ru-RU" sz="28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446" marR="89446" marT="59631" marB="89446" anchor="ctr"/>
                </a:tc>
                <a:tc>
                  <a:txBody>
                    <a:bodyPr/>
                    <a:lstStyle/>
                    <a:p>
                      <a:r>
                        <a:rPr lang="ru-RU" sz="2800" kern="100">
                          <a:effectLst/>
                        </a:rPr>
                        <a:t>Дам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446" marR="89446" marT="59631" marB="89446" anchor="ctr"/>
                </a:tc>
                <a:tc>
                  <a:txBody>
                    <a:bodyPr/>
                    <a:lstStyle/>
                    <a:p>
                      <a:r>
                        <a:rPr lang="ru-RU" sz="2800" kern="100">
                          <a:effectLst/>
                        </a:rPr>
                        <a:t>к, по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446" marR="89446" marT="59631" marB="89446" anchor="ctr"/>
                </a:tc>
                <a:extLst>
                  <a:ext uri="{0D108BD9-81ED-4DB2-BD59-A6C34878D82A}">
                    <a16:rowId xmlns:a16="http://schemas.microsoft.com/office/drawing/2014/main" val="715244464"/>
                  </a:ext>
                </a:extLst>
              </a:tr>
              <a:tr h="1059626">
                <a:tc>
                  <a:txBody>
                    <a:bodyPr/>
                    <a:lstStyle/>
                    <a:p>
                      <a:r>
                        <a:rPr lang="ru-RU" sz="2800" kern="100">
                          <a:effectLst/>
                        </a:rPr>
                        <a:t>Винительный падеж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446" marR="89446" marT="59631" marB="89446" anchor="ctr"/>
                </a:tc>
                <a:tc>
                  <a:txBody>
                    <a:bodyPr/>
                    <a:lstStyle/>
                    <a:p>
                      <a:r>
                        <a:rPr lang="ru-RU" sz="2800" kern="100">
                          <a:effectLst/>
                        </a:rPr>
                        <a:t>Вин. п.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446" marR="89446" marT="59631" marB="89446" anchor="ctr"/>
                </a:tc>
                <a:tc>
                  <a:txBody>
                    <a:bodyPr/>
                    <a:lstStyle/>
                    <a:p>
                      <a:r>
                        <a:rPr lang="ru-RU" sz="2800" kern="100">
                          <a:effectLst/>
                        </a:rPr>
                        <a:t>О ком?</a:t>
                      </a:r>
                    </a:p>
                    <a:p>
                      <a:r>
                        <a:rPr lang="ru-RU" sz="2800" kern="100">
                          <a:effectLst/>
                        </a:rPr>
                        <a:t>О чем?</a:t>
                      </a:r>
                      <a:endParaRPr lang="ru-RU" sz="28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446" marR="89446" marT="59631" marB="89446" anchor="ctr"/>
                </a:tc>
                <a:tc>
                  <a:txBody>
                    <a:bodyPr/>
                    <a:lstStyle/>
                    <a:p>
                      <a:r>
                        <a:rPr lang="ru-RU" sz="2800" kern="100">
                          <a:effectLst/>
                        </a:rPr>
                        <a:t>Вижу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446" marR="89446" marT="59631" marB="89446" anchor="ctr"/>
                </a:tc>
                <a:tc>
                  <a:txBody>
                    <a:bodyPr/>
                    <a:lstStyle/>
                    <a:p>
                      <a:r>
                        <a:rPr lang="ru-RU" sz="2800" kern="100">
                          <a:effectLst/>
                        </a:rPr>
                        <a:t>в, на, за, про, через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446" marR="89446" marT="59631" marB="89446" anchor="ctr"/>
                </a:tc>
                <a:extLst>
                  <a:ext uri="{0D108BD9-81ED-4DB2-BD59-A6C34878D82A}">
                    <a16:rowId xmlns:a16="http://schemas.microsoft.com/office/drawing/2014/main" val="2975239441"/>
                  </a:ext>
                </a:extLst>
              </a:tr>
              <a:tr h="1059626">
                <a:tc>
                  <a:txBody>
                    <a:bodyPr/>
                    <a:lstStyle/>
                    <a:p>
                      <a:r>
                        <a:rPr lang="ru-RU" sz="2800" kern="100">
                          <a:effectLst/>
                        </a:rPr>
                        <a:t>Творительный падеж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446" marR="89446" marT="59631" marB="89446" anchor="ctr"/>
                </a:tc>
                <a:tc>
                  <a:txBody>
                    <a:bodyPr/>
                    <a:lstStyle/>
                    <a:p>
                      <a:r>
                        <a:rPr lang="ru-RU" sz="2800" kern="100">
                          <a:effectLst/>
                        </a:rPr>
                        <a:t>Тв. п.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446" marR="89446" marT="59631" marB="89446" anchor="ctr"/>
                </a:tc>
                <a:tc>
                  <a:txBody>
                    <a:bodyPr/>
                    <a:lstStyle/>
                    <a:p>
                      <a:r>
                        <a:rPr lang="ru-RU" sz="2800" kern="100">
                          <a:effectLst/>
                        </a:rPr>
                        <a:t>Кого?</a:t>
                      </a:r>
                    </a:p>
                    <a:p>
                      <a:r>
                        <a:rPr lang="ru-RU" sz="2800" kern="100">
                          <a:effectLst/>
                        </a:rPr>
                        <a:t>Чего?</a:t>
                      </a:r>
                      <a:endParaRPr lang="ru-RU" sz="28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446" marR="89446" marT="59631" marB="89446" anchor="ctr"/>
                </a:tc>
                <a:tc>
                  <a:txBody>
                    <a:bodyPr/>
                    <a:lstStyle/>
                    <a:p>
                      <a:r>
                        <a:rPr lang="ru-RU" sz="2800" kern="100">
                          <a:effectLst/>
                        </a:rPr>
                        <a:t>Доволен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446" marR="89446" marT="59631" marB="89446" anchor="ctr"/>
                </a:tc>
                <a:tc>
                  <a:txBody>
                    <a:bodyPr/>
                    <a:lstStyle/>
                    <a:p>
                      <a:r>
                        <a:rPr lang="ru-RU" sz="2800" kern="100">
                          <a:effectLst/>
                        </a:rPr>
                        <a:t>с, за, под, над, между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446" marR="89446" marT="59631" marB="89446" anchor="ctr"/>
                </a:tc>
                <a:extLst>
                  <a:ext uri="{0D108BD9-81ED-4DB2-BD59-A6C34878D82A}">
                    <a16:rowId xmlns:a16="http://schemas.microsoft.com/office/drawing/2014/main" val="1466336171"/>
                  </a:ext>
                </a:extLst>
              </a:tr>
              <a:tr h="1059626">
                <a:tc>
                  <a:txBody>
                    <a:bodyPr/>
                    <a:lstStyle/>
                    <a:p>
                      <a:r>
                        <a:rPr lang="ru-RU" sz="2800" kern="100">
                          <a:effectLst/>
                        </a:rPr>
                        <a:t>Предложный падеж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446" marR="89446" marT="59631" marB="89446" anchor="ctr"/>
                </a:tc>
                <a:tc>
                  <a:txBody>
                    <a:bodyPr/>
                    <a:lstStyle/>
                    <a:p>
                      <a:r>
                        <a:rPr lang="ru-RU" sz="2800" kern="100">
                          <a:effectLst/>
                        </a:rPr>
                        <a:t>Пред. п.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446" marR="89446" marT="59631" marB="89446" anchor="ctr"/>
                </a:tc>
                <a:tc>
                  <a:txBody>
                    <a:bodyPr/>
                    <a:lstStyle/>
                    <a:p>
                      <a:r>
                        <a:rPr lang="ru-RU" sz="2800" kern="100">
                          <a:effectLst/>
                        </a:rPr>
                        <a:t>Кого?</a:t>
                      </a:r>
                    </a:p>
                    <a:p>
                      <a:r>
                        <a:rPr lang="ru-RU" sz="2800" kern="100">
                          <a:effectLst/>
                        </a:rPr>
                        <a:t>Что?</a:t>
                      </a:r>
                      <a:endParaRPr lang="ru-RU" sz="28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446" marR="89446" marT="59631" marB="89446" anchor="ctr"/>
                </a:tc>
                <a:tc>
                  <a:txBody>
                    <a:bodyPr/>
                    <a:lstStyle/>
                    <a:p>
                      <a:r>
                        <a:rPr lang="ru-RU" sz="2800" kern="100">
                          <a:effectLst/>
                        </a:rPr>
                        <a:t>Думаю</a:t>
                      </a:r>
                      <a:endParaRPr lang="ru-RU" sz="28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446" marR="89446" marT="59631" marB="89446" anchor="ctr"/>
                </a:tc>
                <a:tc>
                  <a:txBody>
                    <a:bodyPr/>
                    <a:lstStyle/>
                    <a:p>
                      <a:r>
                        <a:rPr lang="ru-RU" sz="2800" kern="100" dirty="0">
                          <a:effectLst/>
                        </a:rPr>
                        <a:t>о, об, в, по, на, при</a:t>
                      </a:r>
                      <a:endParaRPr lang="ru-RU" sz="28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9446" marR="89446" marT="59631" marB="89446" anchor="ctr"/>
                </a:tc>
                <a:extLst>
                  <a:ext uri="{0D108BD9-81ED-4DB2-BD59-A6C34878D82A}">
                    <a16:rowId xmlns:a16="http://schemas.microsoft.com/office/drawing/2014/main" val="282883431"/>
                  </a:ext>
                </a:extLst>
              </a:tr>
            </a:tbl>
          </a:graphicData>
        </a:graphic>
      </p:graphicFrame>
      <p:sp>
        <p:nvSpPr>
          <p:cNvPr id="4" name="Объект 3">
            <a:extLst>
              <a:ext uri="{FF2B5EF4-FFF2-40B4-BE49-F238E27FC236}">
                <a16:creationId xmlns:a16="http://schemas.microsoft.com/office/drawing/2014/main" id="{8F4B2B38-614B-B700-F8BF-7B085AE5FC2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7576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Атлас">
  <a:themeElements>
    <a:clrScheme name="Атлас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Атлас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тлас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{C1653B82-58D6-3643-B5AD-3F768AF1498C}tf16401369</Template>
  <TotalTime>128</TotalTime>
  <Words>612</Words>
  <Application>Microsoft Office PowerPoint</Application>
  <PresentationFormat>Широкоэкранный</PresentationFormat>
  <Paragraphs>94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Calibri</vt:lpstr>
      <vt:lpstr>Calibri Light</vt:lpstr>
      <vt:lpstr>Google Sans</vt:lpstr>
      <vt:lpstr>Helvetica Neue</vt:lpstr>
      <vt:lpstr>Rockwell</vt:lpstr>
      <vt:lpstr>Times New Roman</vt:lpstr>
      <vt:lpstr>Wingdings</vt:lpstr>
      <vt:lpstr>Атлас</vt:lpstr>
      <vt:lpstr>Занятие по внеурочной деятельности «Грамотный читатель» 3 класс</vt:lpstr>
      <vt:lpstr>Презентация PowerPoint</vt:lpstr>
      <vt:lpstr>Что такое ЮМОР?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Составьте простой план рассказа</vt:lpstr>
      <vt:lpstr>Найдите слово, выражающее главную мысль произведения</vt:lpstr>
      <vt:lpstr>Чему хотел научить нас автор произведения?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по внеурочной деятельности «Грамотный читатель» 3 класс</dc:title>
  <dc:creator>Microsoft Office User</dc:creator>
  <cp:lastModifiedBy>Teach</cp:lastModifiedBy>
  <cp:revision>4</cp:revision>
  <dcterms:created xsi:type="dcterms:W3CDTF">2023-05-23T17:33:49Z</dcterms:created>
  <dcterms:modified xsi:type="dcterms:W3CDTF">2023-06-07T11:51:32Z</dcterms:modified>
</cp:coreProperties>
</file>